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4" r:id="rId2"/>
    <p:sldId id="268" r:id="rId3"/>
    <p:sldId id="282" r:id="rId4"/>
    <p:sldId id="291" r:id="rId5"/>
    <p:sldId id="290" r:id="rId6"/>
    <p:sldId id="301" r:id="rId7"/>
    <p:sldId id="294" r:id="rId8"/>
    <p:sldId id="293" r:id="rId9"/>
    <p:sldId id="299" r:id="rId10"/>
    <p:sldId id="300" r:id="rId11"/>
    <p:sldId id="303" r:id="rId12"/>
    <p:sldId id="304" r:id="rId13"/>
    <p:sldId id="297" r:id="rId14"/>
    <p:sldId id="298" r:id="rId15"/>
    <p:sldId id="29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316" autoAdjust="0"/>
  </p:normalViewPr>
  <p:slideViewPr>
    <p:cSldViewPr>
      <p:cViewPr varScale="1">
        <p:scale>
          <a:sx n="70" d="100"/>
          <a:sy n="70" d="100"/>
        </p:scale>
        <p:origin x="11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531C09-143E-4405-A372-008590FC4933}" type="datetimeFigureOut">
              <a:rPr lang="fr-FR" smtClean="0"/>
              <a:pPr/>
              <a:t>04/03/2014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67B67C-1644-4E37-8D29-68F25644CAF5}" type="slidenum">
              <a:rPr lang="fr-FR" smtClean="0"/>
              <a:pPr/>
              <a:t>‹N°›</a:t>
            </a:fld>
            <a:endParaRPr lang="fr-FR"/>
          </a:p>
        </p:txBody>
      </p:sp>
    </p:spTree>
    <p:extLst>
      <p:ext uri="{BB962C8B-B14F-4D97-AF65-F5344CB8AC3E}">
        <p14:creationId xmlns:p14="http://schemas.microsoft.com/office/powerpoint/2010/main" val="3123843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FAB31-90D7-41CE-82F8-D506CBEFCD82}" type="datetimeFigureOut">
              <a:rPr lang="fr-FR" smtClean="0"/>
              <a:pPr/>
              <a:t>04/03/2014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1214B-E280-4789-AA09-4931476E80A5}" type="slidenum">
              <a:rPr lang="fr-FR" smtClean="0"/>
              <a:pPr/>
              <a:t>‹N°›</a:t>
            </a:fld>
            <a:endParaRPr lang="fr-FR"/>
          </a:p>
        </p:txBody>
      </p:sp>
    </p:spTree>
    <p:extLst>
      <p:ext uri="{BB962C8B-B14F-4D97-AF65-F5344CB8AC3E}">
        <p14:creationId xmlns:p14="http://schemas.microsoft.com/office/powerpoint/2010/main" val="31110617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4236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3081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32148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03861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15911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55898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17362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05237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15235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00797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96348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80516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34628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13222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30/11/2013</a:t>
            </a:r>
            <a:endParaRPr lang="fr-FR"/>
          </a:p>
        </p:txBody>
      </p:sp>
      <p:sp>
        <p:nvSpPr>
          <p:cNvPr id="5" name="Espace réservé du pied de page 4"/>
          <p:cNvSpPr>
            <a:spLocks noGrp="1"/>
          </p:cNvSpPr>
          <p:nvPr>
            <p:ph type="ftr" sz="quarter" idx="11"/>
          </p:nvPr>
        </p:nvSpPr>
        <p:spPr/>
        <p:txBody>
          <a:bodyPr/>
          <a:lstStyle/>
          <a:p>
            <a:r>
              <a:rPr lang="fr-FR" smtClean="0"/>
              <a:t>Pointe Noire                                                                                                                                                                   24 juin 2013 </a:t>
            </a:r>
            <a:endParaRPr lang="fr-FR"/>
          </a:p>
        </p:txBody>
      </p:sp>
      <p:sp>
        <p:nvSpPr>
          <p:cNvPr id="6" name="Espace réservé du numéro de diapositive 5"/>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30/11/2013</a:t>
            </a:r>
            <a:endParaRPr lang="fr-FR"/>
          </a:p>
        </p:txBody>
      </p:sp>
      <p:sp>
        <p:nvSpPr>
          <p:cNvPr id="5" name="Espace réservé du pied de page 4"/>
          <p:cNvSpPr>
            <a:spLocks noGrp="1"/>
          </p:cNvSpPr>
          <p:nvPr>
            <p:ph type="ftr" sz="quarter" idx="11"/>
          </p:nvPr>
        </p:nvSpPr>
        <p:spPr/>
        <p:txBody>
          <a:bodyPr/>
          <a:lstStyle/>
          <a:p>
            <a:r>
              <a:rPr lang="fr-FR" smtClean="0"/>
              <a:t>Pointe Noire                                                                                                                                                                   24 juin 2013 </a:t>
            </a:r>
            <a:endParaRPr lang="fr-FR"/>
          </a:p>
        </p:txBody>
      </p:sp>
      <p:sp>
        <p:nvSpPr>
          <p:cNvPr id="6" name="Espace réservé du numéro de diapositive 5"/>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30/11/2013</a:t>
            </a:r>
            <a:endParaRPr lang="fr-FR"/>
          </a:p>
        </p:txBody>
      </p:sp>
      <p:sp>
        <p:nvSpPr>
          <p:cNvPr id="5" name="Espace réservé du pied de page 4"/>
          <p:cNvSpPr>
            <a:spLocks noGrp="1"/>
          </p:cNvSpPr>
          <p:nvPr>
            <p:ph type="ftr" sz="quarter" idx="11"/>
          </p:nvPr>
        </p:nvSpPr>
        <p:spPr/>
        <p:txBody>
          <a:bodyPr/>
          <a:lstStyle/>
          <a:p>
            <a:r>
              <a:rPr lang="fr-FR" smtClean="0"/>
              <a:t>Pointe Noire                                                                                                                                                                   24 juin 2013 </a:t>
            </a:r>
            <a:endParaRPr lang="fr-FR"/>
          </a:p>
        </p:txBody>
      </p:sp>
      <p:sp>
        <p:nvSpPr>
          <p:cNvPr id="6" name="Espace réservé du numéro de diapositive 5"/>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30/11/2013</a:t>
            </a:r>
            <a:endParaRPr lang="fr-FR"/>
          </a:p>
        </p:txBody>
      </p:sp>
      <p:sp>
        <p:nvSpPr>
          <p:cNvPr id="5" name="Espace réservé du pied de page 4"/>
          <p:cNvSpPr>
            <a:spLocks noGrp="1"/>
          </p:cNvSpPr>
          <p:nvPr>
            <p:ph type="ftr" sz="quarter" idx="11"/>
          </p:nvPr>
        </p:nvSpPr>
        <p:spPr/>
        <p:txBody>
          <a:bodyPr/>
          <a:lstStyle/>
          <a:p>
            <a:r>
              <a:rPr lang="fr-FR" smtClean="0"/>
              <a:t>Pointe Noire                                                                                                                                                                   24 juin 2013 </a:t>
            </a:r>
            <a:endParaRPr lang="fr-FR"/>
          </a:p>
        </p:txBody>
      </p:sp>
      <p:sp>
        <p:nvSpPr>
          <p:cNvPr id="6" name="Espace réservé du numéro de diapositive 5"/>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30/11/2013</a:t>
            </a:r>
            <a:endParaRPr lang="fr-FR"/>
          </a:p>
        </p:txBody>
      </p:sp>
      <p:sp>
        <p:nvSpPr>
          <p:cNvPr id="5" name="Espace réservé du pied de page 4"/>
          <p:cNvSpPr>
            <a:spLocks noGrp="1"/>
          </p:cNvSpPr>
          <p:nvPr>
            <p:ph type="ftr" sz="quarter" idx="11"/>
          </p:nvPr>
        </p:nvSpPr>
        <p:spPr/>
        <p:txBody>
          <a:bodyPr/>
          <a:lstStyle/>
          <a:p>
            <a:r>
              <a:rPr lang="fr-FR" smtClean="0"/>
              <a:t>Pointe Noire                                                                                                                                                                   24 juin 2013 </a:t>
            </a:r>
            <a:endParaRPr lang="fr-FR"/>
          </a:p>
        </p:txBody>
      </p:sp>
      <p:sp>
        <p:nvSpPr>
          <p:cNvPr id="6" name="Espace réservé du numéro de diapositive 5"/>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30/11/2013</a:t>
            </a:r>
            <a:endParaRPr lang="fr-FR"/>
          </a:p>
        </p:txBody>
      </p:sp>
      <p:sp>
        <p:nvSpPr>
          <p:cNvPr id="6" name="Espace réservé du pied de page 5"/>
          <p:cNvSpPr>
            <a:spLocks noGrp="1"/>
          </p:cNvSpPr>
          <p:nvPr>
            <p:ph type="ftr" sz="quarter" idx="11"/>
          </p:nvPr>
        </p:nvSpPr>
        <p:spPr/>
        <p:txBody>
          <a:bodyPr/>
          <a:lstStyle/>
          <a:p>
            <a:r>
              <a:rPr lang="fr-FR" smtClean="0"/>
              <a:t>Pointe Noire                                                                                                                                                                   24 juin 2013 </a:t>
            </a:r>
            <a:endParaRPr lang="fr-FR"/>
          </a:p>
        </p:txBody>
      </p:sp>
      <p:sp>
        <p:nvSpPr>
          <p:cNvPr id="7" name="Espace réservé du numéro de diapositive 6"/>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30/11/2013</a:t>
            </a:r>
            <a:endParaRPr lang="fr-FR"/>
          </a:p>
        </p:txBody>
      </p:sp>
      <p:sp>
        <p:nvSpPr>
          <p:cNvPr id="8" name="Espace réservé du pied de page 7"/>
          <p:cNvSpPr>
            <a:spLocks noGrp="1"/>
          </p:cNvSpPr>
          <p:nvPr>
            <p:ph type="ftr" sz="quarter" idx="11"/>
          </p:nvPr>
        </p:nvSpPr>
        <p:spPr/>
        <p:txBody>
          <a:bodyPr/>
          <a:lstStyle/>
          <a:p>
            <a:r>
              <a:rPr lang="fr-FR" smtClean="0"/>
              <a:t>Pointe Noire                                                                                                                                                                   24 juin 2013 </a:t>
            </a:r>
            <a:endParaRPr lang="fr-FR"/>
          </a:p>
        </p:txBody>
      </p:sp>
      <p:sp>
        <p:nvSpPr>
          <p:cNvPr id="9" name="Espace réservé du numéro de diapositive 8"/>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30/11/2013</a:t>
            </a:r>
            <a:endParaRPr lang="fr-FR"/>
          </a:p>
        </p:txBody>
      </p:sp>
      <p:sp>
        <p:nvSpPr>
          <p:cNvPr id="4" name="Espace réservé du pied de page 3"/>
          <p:cNvSpPr>
            <a:spLocks noGrp="1"/>
          </p:cNvSpPr>
          <p:nvPr>
            <p:ph type="ftr" sz="quarter" idx="11"/>
          </p:nvPr>
        </p:nvSpPr>
        <p:spPr/>
        <p:txBody>
          <a:bodyPr/>
          <a:lstStyle/>
          <a:p>
            <a:r>
              <a:rPr lang="fr-FR" smtClean="0"/>
              <a:t>Pointe Noire                                                                                                                                                                   24 juin 2013 </a:t>
            </a:r>
            <a:endParaRPr lang="fr-FR"/>
          </a:p>
        </p:txBody>
      </p:sp>
      <p:sp>
        <p:nvSpPr>
          <p:cNvPr id="5" name="Espace réservé du numéro de diapositive 4"/>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30/11/2013</a:t>
            </a:r>
            <a:endParaRPr lang="fr-FR"/>
          </a:p>
        </p:txBody>
      </p:sp>
      <p:sp>
        <p:nvSpPr>
          <p:cNvPr id="3" name="Espace réservé du pied de page 2"/>
          <p:cNvSpPr>
            <a:spLocks noGrp="1"/>
          </p:cNvSpPr>
          <p:nvPr>
            <p:ph type="ftr" sz="quarter" idx="11"/>
          </p:nvPr>
        </p:nvSpPr>
        <p:spPr/>
        <p:txBody>
          <a:bodyPr/>
          <a:lstStyle/>
          <a:p>
            <a:r>
              <a:rPr lang="fr-FR" smtClean="0"/>
              <a:t>Pointe Noire                                                                                                                                                                   24 juin 2013 </a:t>
            </a:r>
            <a:endParaRPr lang="fr-FR"/>
          </a:p>
        </p:txBody>
      </p:sp>
      <p:sp>
        <p:nvSpPr>
          <p:cNvPr id="4" name="Espace réservé du numéro de diapositive 3"/>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30/11/2013</a:t>
            </a:r>
            <a:endParaRPr lang="fr-FR"/>
          </a:p>
        </p:txBody>
      </p:sp>
      <p:sp>
        <p:nvSpPr>
          <p:cNvPr id="6" name="Espace réservé du pied de page 5"/>
          <p:cNvSpPr>
            <a:spLocks noGrp="1"/>
          </p:cNvSpPr>
          <p:nvPr>
            <p:ph type="ftr" sz="quarter" idx="11"/>
          </p:nvPr>
        </p:nvSpPr>
        <p:spPr/>
        <p:txBody>
          <a:bodyPr/>
          <a:lstStyle/>
          <a:p>
            <a:r>
              <a:rPr lang="fr-FR" smtClean="0"/>
              <a:t>Pointe Noire                                                                                                                                                                   24 juin 2013 </a:t>
            </a:r>
            <a:endParaRPr lang="fr-FR"/>
          </a:p>
        </p:txBody>
      </p:sp>
      <p:sp>
        <p:nvSpPr>
          <p:cNvPr id="7" name="Espace réservé du numéro de diapositive 6"/>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30/11/2013</a:t>
            </a:r>
            <a:endParaRPr lang="fr-FR"/>
          </a:p>
        </p:txBody>
      </p:sp>
      <p:sp>
        <p:nvSpPr>
          <p:cNvPr id="6" name="Espace réservé du pied de page 5"/>
          <p:cNvSpPr>
            <a:spLocks noGrp="1"/>
          </p:cNvSpPr>
          <p:nvPr>
            <p:ph type="ftr" sz="quarter" idx="11"/>
          </p:nvPr>
        </p:nvSpPr>
        <p:spPr/>
        <p:txBody>
          <a:bodyPr/>
          <a:lstStyle/>
          <a:p>
            <a:r>
              <a:rPr lang="fr-FR" smtClean="0"/>
              <a:t>Pointe Noire                                                                                                                                                                   24 juin 2013 </a:t>
            </a:r>
            <a:endParaRPr lang="fr-FR"/>
          </a:p>
        </p:txBody>
      </p:sp>
      <p:sp>
        <p:nvSpPr>
          <p:cNvPr id="7" name="Espace réservé du numéro de diapositive 6"/>
          <p:cNvSpPr>
            <a:spLocks noGrp="1"/>
          </p:cNvSpPr>
          <p:nvPr>
            <p:ph type="sldNum" sz="quarter" idx="12"/>
          </p:nvPr>
        </p:nvSpPr>
        <p:spPr/>
        <p:txBody>
          <a:bodyPr/>
          <a:lstStyle/>
          <a:p>
            <a:fld id="{2BF79283-B2B2-4FDB-BE3D-5A0945770FB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30/11/2013</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Pointe Noire                                                                                                                                                                   24 juin 2013 </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79283-B2B2-4FDB-BE3D-5A0945770FB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jpeg"/><Relationship Id="rId4" Type="http://schemas.openxmlformats.org/officeDocument/2006/relationships/image" Target="../media/image8.jpeg"/><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311732"/>
            <a:ext cx="6577955" cy="984885"/>
          </a:xfrm>
          <a:prstGeom prst="rect">
            <a:avLst/>
          </a:prstGeom>
          <a:noFill/>
        </p:spPr>
        <p:txBody>
          <a:bodyPr wrap="square" rtlCol="0">
            <a:spAutoFit/>
          </a:bodyPr>
          <a:lstStyle/>
          <a:p>
            <a:pPr algn="ctr"/>
            <a:r>
              <a:rPr lang="fr-FR" sz="2000" b="1" i="1" dirty="0" smtClean="0"/>
              <a:t>Réunion de suivi du Groupe Afrique basé à Pointe Noire – Congo 30 Novembre 2013 </a:t>
            </a:r>
            <a:r>
              <a:rPr lang="fr-FR" i="1" dirty="0" smtClean="0"/>
              <a:t> </a:t>
            </a:r>
          </a:p>
          <a:p>
            <a:pPr algn="ctr"/>
            <a:endParaRPr lang="fr-FR" dirty="0"/>
          </a:p>
        </p:txBody>
      </p:sp>
      <p:pic>
        <p:nvPicPr>
          <p:cNvPr id="15" name="Image 14" descr="DSCF2639.JPG"/>
          <p:cNvPicPr>
            <a:picLocks noChangeAspect="1"/>
          </p:cNvPicPr>
          <p:nvPr/>
        </p:nvPicPr>
        <p:blipFill>
          <a:blip r:embed="rId5" cstate="print"/>
          <a:stretch>
            <a:fillRect/>
          </a:stretch>
        </p:blipFill>
        <p:spPr>
          <a:xfrm>
            <a:off x="1584176" y="2204864"/>
            <a:ext cx="6012160" cy="3861048"/>
          </a:xfrm>
          <a:prstGeom prst="rect">
            <a:avLst/>
          </a:prstGeom>
        </p:spPr>
      </p:pic>
      <p:sp>
        <p:nvSpPr>
          <p:cNvPr id="11" name="Espace réservé de la date 10"/>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400110"/>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p:txBody>
      </p:sp>
      <p:sp>
        <p:nvSpPr>
          <p:cNvPr id="12" name="Espace réservé de la date 11"/>
          <p:cNvSpPr>
            <a:spLocks noGrp="1"/>
          </p:cNvSpPr>
          <p:nvPr>
            <p:ph type="dt" sz="half" idx="10"/>
          </p:nvPr>
        </p:nvSpPr>
        <p:spPr/>
        <p:txBody>
          <a:bodyPr/>
          <a:lstStyle/>
          <a:p>
            <a:r>
              <a:rPr lang="fr-FR" smtClean="0"/>
              <a:t>30/11/2013</a:t>
            </a:r>
            <a:endParaRPr lang="fr-FR"/>
          </a:p>
        </p:txBody>
      </p:sp>
      <p:pic>
        <p:nvPicPr>
          <p:cNvPr id="13" name="Image 12" descr="DSCF2780.JPG"/>
          <p:cNvPicPr>
            <a:picLocks noChangeAspect="1"/>
          </p:cNvPicPr>
          <p:nvPr/>
        </p:nvPicPr>
        <p:blipFill>
          <a:blip r:embed="rId5" cstate="print"/>
          <a:stretch>
            <a:fillRect/>
          </a:stretch>
        </p:blipFill>
        <p:spPr>
          <a:xfrm>
            <a:off x="792088" y="3114346"/>
            <a:ext cx="3491880" cy="2618910"/>
          </a:xfrm>
          <a:prstGeom prst="rect">
            <a:avLst/>
          </a:prstGeom>
        </p:spPr>
      </p:pic>
      <p:pic>
        <p:nvPicPr>
          <p:cNvPr id="14" name="Image 13" descr="DSCF2779.JPG"/>
          <p:cNvPicPr>
            <a:picLocks noChangeAspect="1"/>
          </p:cNvPicPr>
          <p:nvPr/>
        </p:nvPicPr>
        <p:blipFill>
          <a:blip r:embed="rId6" cstate="print"/>
          <a:stretch>
            <a:fillRect/>
          </a:stretch>
        </p:blipFill>
        <p:spPr>
          <a:xfrm>
            <a:off x="4860032" y="3122966"/>
            <a:ext cx="3384376" cy="253828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400110"/>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p:txBody>
      </p:sp>
      <p:sp>
        <p:nvSpPr>
          <p:cNvPr id="12" name="Espace réservé de la date 11"/>
          <p:cNvSpPr>
            <a:spLocks noGrp="1"/>
          </p:cNvSpPr>
          <p:nvPr>
            <p:ph type="dt" sz="half" idx="10"/>
          </p:nvPr>
        </p:nvSpPr>
        <p:spPr/>
        <p:txBody>
          <a:bodyPr/>
          <a:lstStyle/>
          <a:p>
            <a:r>
              <a:rPr lang="fr-FR" smtClean="0"/>
              <a:t>30/11/2013</a:t>
            </a:r>
            <a:endParaRPr lang="fr-FR"/>
          </a:p>
        </p:txBody>
      </p:sp>
      <p:pic>
        <p:nvPicPr>
          <p:cNvPr id="13" name="Image 12" descr="DSCF2778.JPG"/>
          <p:cNvPicPr>
            <a:picLocks noChangeAspect="1"/>
          </p:cNvPicPr>
          <p:nvPr/>
        </p:nvPicPr>
        <p:blipFill>
          <a:blip r:embed="rId5" cstate="print"/>
          <a:stretch>
            <a:fillRect/>
          </a:stretch>
        </p:blipFill>
        <p:spPr>
          <a:xfrm>
            <a:off x="888098" y="3240360"/>
            <a:ext cx="3323862" cy="2492896"/>
          </a:xfrm>
          <a:prstGeom prst="rect">
            <a:avLst/>
          </a:prstGeom>
        </p:spPr>
      </p:pic>
      <p:pic>
        <p:nvPicPr>
          <p:cNvPr id="15" name="Image 14" descr="DSCF2777.JPG"/>
          <p:cNvPicPr>
            <a:picLocks noChangeAspect="1"/>
          </p:cNvPicPr>
          <p:nvPr/>
        </p:nvPicPr>
        <p:blipFill>
          <a:blip r:embed="rId6" cstate="print"/>
          <a:stretch>
            <a:fillRect/>
          </a:stretch>
        </p:blipFill>
        <p:spPr>
          <a:xfrm>
            <a:off x="4752528" y="3222358"/>
            <a:ext cx="3347864" cy="2510898"/>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400110"/>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p:txBody>
      </p:sp>
      <p:sp>
        <p:nvSpPr>
          <p:cNvPr id="12" name="Espace réservé de la date 11"/>
          <p:cNvSpPr>
            <a:spLocks noGrp="1"/>
          </p:cNvSpPr>
          <p:nvPr>
            <p:ph type="dt" sz="half" idx="10"/>
          </p:nvPr>
        </p:nvSpPr>
        <p:spPr/>
        <p:txBody>
          <a:bodyPr/>
          <a:lstStyle/>
          <a:p>
            <a:r>
              <a:rPr lang="fr-FR" smtClean="0"/>
              <a:t>30/11/2013</a:t>
            </a:r>
            <a:endParaRPr lang="fr-FR"/>
          </a:p>
        </p:txBody>
      </p:sp>
      <p:pic>
        <p:nvPicPr>
          <p:cNvPr id="13" name="Image 12" descr="DSCF2776.JPG"/>
          <p:cNvPicPr>
            <a:picLocks noChangeAspect="1"/>
          </p:cNvPicPr>
          <p:nvPr/>
        </p:nvPicPr>
        <p:blipFill>
          <a:blip r:embed="rId5" cstate="print"/>
          <a:stretch>
            <a:fillRect/>
          </a:stretch>
        </p:blipFill>
        <p:spPr>
          <a:xfrm>
            <a:off x="792088" y="3140968"/>
            <a:ext cx="3347864" cy="2510898"/>
          </a:xfrm>
          <a:prstGeom prst="rect">
            <a:avLst/>
          </a:prstGeom>
        </p:spPr>
      </p:pic>
      <p:pic>
        <p:nvPicPr>
          <p:cNvPr id="14" name="Image 13" descr="DSCF2775.JPG"/>
          <p:cNvPicPr>
            <a:picLocks noChangeAspect="1"/>
          </p:cNvPicPr>
          <p:nvPr/>
        </p:nvPicPr>
        <p:blipFill>
          <a:blip r:embed="rId6" cstate="print"/>
          <a:stretch>
            <a:fillRect/>
          </a:stretch>
        </p:blipFill>
        <p:spPr>
          <a:xfrm>
            <a:off x="4932040" y="3096344"/>
            <a:ext cx="3419872" cy="2564904"/>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4093428"/>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a:p>
            <a:pPr hangingPunct="0"/>
            <a:endParaRPr lang="fr-FR" sz="2000" b="1" u="sng" dirty="0" smtClean="0"/>
          </a:p>
          <a:p>
            <a:pPr hangingPunct="0"/>
            <a:r>
              <a:rPr lang="fr-FR" sz="2000" b="1" u="sng" dirty="0" smtClean="0"/>
              <a:t>PERSONNEL CPC</a:t>
            </a:r>
            <a:endParaRPr lang="fr-FR" sz="2000" dirty="0" smtClean="0"/>
          </a:p>
          <a:p>
            <a:pPr hangingPunct="0"/>
            <a:r>
              <a:rPr lang="fr-FR" sz="2000" dirty="0" smtClean="0"/>
              <a:t>Effectif au 31/08/1974 : 1215 agents dont 1050 relevant du statut local, le reste étant constitué de français expatriés ou détachés des MDPA (Potasses d’Alsace)</a:t>
            </a:r>
          </a:p>
          <a:p>
            <a:pPr hangingPunct="0"/>
            <a:r>
              <a:rPr lang="fr-FR" sz="2000" dirty="0" smtClean="0"/>
              <a:t>Personnel « fond » : 400 agents</a:t>
            </a:r>
          </a:p>
          <a:p>
            <a:pPr hangingPunct="0"/>
            <a:r>
              <a:rPr lang="fr-FR" sz="2000" dirty="0" smtClean="0"/>
              <a:t>Personnel « jour » : </a:t>
            </a:r>
          </a:p>
          <a:p>
            <a:pPr hangingPunct="0"/>
            <a:r>
              <a:rPr lang="fr-FR" sz="2000" dirty="0" smtClean="0"/>
              <a:t>	Exploitation et entretien « jour »	223</a:t>
            </a:r>
          </a:p>
          <a:p>
            <a:pPr hangingPunct="0"/>
            <a:r>
              <a:rPr lang="fr-FR" sz="2000" dirty="0" smtClean="0"/>
              <a:t>	</a:t>
            </a:r>
          </a:p>
          <a:p>
            <a:pPr hangingPunct="0"/>
            <a:r>
              <a:rPr lang="fr-FR" sz="2000" dirty="0" smtClean="0"/>
              <a:t>Africanisation au 01/07/1975 : 86% des emplois</a:t>
            </a:r>
          </a:p>
          <a:p>
            <a:pPr hangingPunct="0"/>
            <a:r>
              <a:rPr lang="fr-FR" sz="2000" dirty="0" smtClean="0"/>
              <a:t> </a:t>
            </a:r>
          </a:p>
          <a:p>
            <a:pPr algn="ctr"/>
            <a:endParaRPr lang="fr-FR" sz="2000" b="1" dirty="0" smtClean="0">
              <a:solidFill>
                <a:srgbClr val="0070C0"/>
              </a:solidFill>
              <a:latin typeface="Arial" pitchFamily="34" charset="0"/>
            </a:endParaRP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1772816"/>
            <a:ext cx="8136904" cy="5262979"/>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a:p>
            <a:pPr algn="ctr"/>
            <a:endParaRPr lang="fr-FR" sz="800" b="1" dirty="0" smtClean="0">
              <a:solidFill>
                <a:srgbClr val="0070C0"/>
              </a:solidFill>
              <a:latin typeface="Arial" pitchFamily="34" charset="0"/>
            </a:endParaRPr>
          </a:p>
          <a:p>
            <a:pPr hangingPunct="0"/>
            <a:r>
              <a:rPr lang="fr-FR" sz="2000" b="1" u="sng" dirty="0" smtClean="0"/>
              <a:t>FORMATION DU PERSONNEL D’ENTRETIEN</a:t>
            </a:r>
            <a:r>
              <a:rPr lang="fr-FR" sz="2000" dirty="0" smtClean="0"/>
              <a:t> Cycle de 2 ans</a:t>
            </a:r>
          </a:p>
          <a:p>
            <a:pPr hangingPunct="0"/>
            <a:r>
              <a:rPr lang="fr-FR" sz="800" b="1" dirty="0" smtClean="0"/>
              <a:t> </a:t>
            </a:r>
            <a:endParaRPr lang="fr-FR" sz="800" dirty="0" smtClean="0"/>
          </a:p>
          <a:p>
            <a:pPr hangingPunct="0"/>
            <a:r>
              <a:rPr lang="fr-FR" sz="2000" u="sng" dirty="0" smtClean="0"/>
              <a:t>Mécaniciens : 33 agents</a:t>
            </a:r>
            <a:endParaRPr lang="fr-FR" sz="2000" dirty="0" smtClean="0"/>
          </a:p>
          <a:p>
            <a:pPr lvl="0" hangingPunct="0"/>
            <a:r>
              <a:rPr lang="fr-FR" sz="2000" dirty="0" smtClean="0"/>
              <a:t>Mécanicien Engins, Mécanicien Diéséliste, Mécanicien d’intervention</a:t>
            </a:r>
          </a:p>
          <a:p>
            <a:pPr hangingPunct="0"/>
            <a:r>
              <a:rPr lang="fr-FR" sz="2000" dirty="0" smtClean="0"/>
              <a:t>Instruction théorique : mécanique générale, hydraulique, pneumatique, moteur diesel </a:t>
            </a:r>
          </a:p>
          <a:p>
            <a:pPr hangingPunct="0"/>
            <a:r>
              <a:rPr lang="fr-FR" sz="2000" dirty="0" err="1" smtClean="0"/>
              <a:t>Tx</a:t>
            </a:r>
            <a:r>
              <a:rPr lang="fr-FR" sz="2000" dirty="0" smtClean="0"/>
              <a:t> pratiques : au centre : sur bancs d’essai ; sur site : application des modes opératoires</a:t>
            </a:r>
          </a:p>
          <a:p>
            <a:pPr hangingPunct="0"/>
            <a:r>
              <a:rPr lang="fr-FR" sz="800" dirty="0" smtClean="0"/>
              <a:t> </a:t>
            </a:r>
          </a:p>
          <a:p>
            <a:pPr hangingPunct="0"/>
            <a:r>
              <a:rPr lang="fr-FR" sz="2000" u="sng" dirty="0" smtClean="0"/>
              <a:t>Electricien : 25 agents</a:t>
            </a:r>
            <a:endParaRPr lang="fr-FR" sz="2000" dirty="0" smtClean="0"/>
          </a:p>
          <a:p>
            <a:pPr lvl="0" hangingPunct="0"/>
            <a:r>
              <a:rPr lang="fr-FR" sz="2000" dirty="0" smtClean="0"/>
              <a:t>Electromécanicien fond, Electricien d’usine</a:t>
            </a:r>
          </a:p>
          <a:p>
            <a:pPr hangingPunct="0"/>
            <a:r>
              <a:rPr lang="fr-FR" sz="2000" dirty="0" smtClean="0"/>
              <a:t>Instruction théorique : électricité générale, cours schémas séquentiels, analyse et études logiques des schémas jour-fond.</a:t>
            </a:r>
          </a:p>
          <a:p>
            <a:pPr hangingPunct="0"/>
            <a:r>
              <a:rPr lang="fr-FR" sz="2000" dirty="0" err="1" smtClean="0"/>
              <a:t>Tx</a:t>
            </a:r>
            <a:r>
              <a:rPr lang="fr-FR" sz="2000" dirty="0" smtClean="0"/>
              <a:t> pratiques : au centre : sur maquette, simulateur, banc d’essai ; sur site des circuits électriques, dépannage.</a:t>
            </a:r>
          </a:p>
          <a:p>
            <a:pPr algn="ctr"/>
            <a:endParaRPr lang="fr-FR" sz="2000" b="1" dirty="0" smtClean="0">
              <a:solidFill>
                <a:srgbClr val="0070C0"/>
              </a:solidFill>
              <a:latin typeface="Arial" pitchFamily="34" charset="0"/>
            </a:endParaRP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5016758"/>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a:p>
            <a:pPr hangingPunct="0"/>
            <a:endParaRPr lang="fr-FR" sz="2000" dirty="0" smtClean="0"/>
          </a:p>
          <a:p>
            <a:pPr hangingPunct="0"/>
            <a:r>
              <a:rPr lang="fr-FR" sz="2000" dirty="0" smtClean="0"/>
              <a:t>-</a:t>
            </a:r>
            <a:r>
              <a:rPr lang="fr-FR" sz="2000" dirty="0" err="1" smtClean="0"/>
              <a:t>Sintoukola</a:t>
            </a:r>
            <a:r>
              <a:rPr lang="fr-FR" sz="2000" dirty="0" smtClean="0"/>
              <a:t> </a:t>
            </a:r>
            <a:r>
              <a:rPr lang="fr-FR" sz="2000" dirty="0" err="1" smtClean="0"/>
              <a:t>Potash</a:t>
            </a:r>
            <a:r>
              <a:rPr lang="fr-FR" sz="2000" dirty="0" smtClean="0"/>
              <a:t> (filiale de l'australien </a:t>
            </a:r>
            <a:r>
              <a:rPr lang="fr-FR" sz="2000" dirty="0" err="1" smtClean="0"/>
              <a:t>Elemental</a:t>
            </a:r>
            <a:r>
              <a:rPr lang="fr-FR" sz="2000" dirty="0" smtClean="0"/>
              <a:t> </a:t>
            </a:r>
            <a:r>
              <a:rPr lang="fr-FR" sz="2000" dirty="0" err="1" smtClean="0"/>
              <a:t>Minerals</a:t>
            </a:r>
            <a:r>
              <a:rPr lang="fr-FR" sz="2000" dirty="0" smtClean="0"/>
              <a:t>) (avec partenaires locaux : MGM et Tanaka) qui va investir 1,85 Md $ pour un potentiel de production de 2 millions t/an, mise en production 2016 ; mine à 50 km de Pointe Noire (Congo)</a:t>
            </a:r>
          </a:p>
          <a:p>
            <a:pPr hangingPunct="0"/>
            <a:r>
              <a:rPr lang="fr-FR" sz="2000" dirty="0" smtClean="0"/>
              <a:t>- </a:t>
            </a:r>
            <a:r>
              <a:rPr lang="fr-FR" sz="2000" dirty="0" err="1" smtClean="0"/>
              <a:t>Mengo</a:t>
            </a:r>
            <a:r>
              <a:rPr lang="fr-FR" sz="2000" dirty="0" smtClean="0"/>
              <a:t>  à 15 km de Pointe Noire avec </a:t>
            </a:r>
            <a:r>
              <a:rPr lang="fr-FR" sz="2000" dirty="0" err="1" smtClean="0"/>
              <a:t>Evergreen</a:t>
            </a:r>
            <a:r>
              <a:rPr lang="fr-FR" sz="2000" dirty="0" smtClean="0"/>
              <a:t> Industries (Chine) et MPC (local) investissement 2 Md $, production 1,2 millions t/an, mise en production 2016 </a:t>
            </a:r>
          </a:p>
          <a:p>
            <a:pPr hangingPunct="0"/>
            <a:r>
              <a:rPr lang="fr-FR" sz="2000" dirty="0" smtClean="0"/>
              <a:t>-La Société des Potasses et des Mines (filiale d’</a:t>
            </a:r>
            <a:r>
              <a:rPr lang="fr-FR" sz="2000" dirty="0" err="1" smtClean="0"/>
              <a:t>African</a:t>
            </a:r>
            <a:r>
              <a:rPr lang="fr-FR" sz="2000" dirty="0" smtClean="0"/>
              <a:t> </a:t>
            </a:r>
            <a:r>
              <a:rPr lang="fr-FR" sz="2000" dirty="0" err="1" smtClean="0"/>
              <a:t>Potash</a:t>
            </a:r>
            <a:r>
              <a:rPr lang="fr-FR" sz="2000" dirty="0" smtClean="0"/>
              <a:t>) a signé un accord aux travaux d’exploitation avec le ministère de tutelle et sollicite l’expertise de consultants pour la reconnaissance de la zone de Madingou Kayes (50 km de Pointe Noire) avec </a:t>
            </a:r>
            <a:r>
              <a:rPr lang="fr-FR" sz="2000" u="sng" dirty="0" smtClean="0"/>
              <a:t>études sismiques et </a:t>
            </a:r>
            <a:r>
              <a:rPr lang="fr-FR" sz="2000" u="sng" dirty="0" err="1" smtClean="0"/>
              <a:t>environementales</a:t>
            </a:r>
            <a:r>
              <a:rPr lang="fr-FR" sz="2000" dirty="0" smtClean="0"/>
              <a:t>.</a:t>
            </a:r>
          </a:p>
          <a:p>
            <a:pPr hangingPunct="0"/>
            <a:r>
              <a:rPr lang="fr-FR" sz="2000" dirty="0" smtClean="0"/>
              <a:t> </a:t>
            </a:r>
          </a:p>
          <a:p>
            <a:pPr hangingPunct="0"/>
            <a:r>
              <a:rPr lang="fr-FR" sz="2000" dirty="0" smtClean="0"/>
              <a:t> </a:t>
            </a:r>
          </a:p>
          <a:p>
            <a:endParaRPr lang="fr-FR" sz="2000" b="1" dirty="0" smtClean="0">
              <a:solidFill>
                <a:srgbClr val="0070C0"/>
              </a:solidFill>
              <a:latin typeface="Arial" pitchFamily="34" charset="0"/>
            </a:endParaRP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pic>
        <p:nvPicPr>
          <p:cNvPr id="17" name="Image 16" descr="DSCF2642.JPG"/>
          <p:cNvPicPr>
            <a:picLocks noChangeAspect="1"/>
          </p:cNvPicPr>
          <p:nvPr/>
        </p:nvPicPr>
        <p:blipFill>
          <a:blip r:embed="rId5" cstate="print"/>
          <a:stretch>
            <a:fillRect/>
          </a:stretch>
        </p:blipFill>
        <p:spPr>
          <a:xfrm>
            <a:off x="1547664" y="2204864"/>
            <a:ext cx="6048672" cy="3888432"/>
          </a:xfrm>
          <a:prstGeom prst="rect">
            <a:avLst/>
          </a:prstGeom>
        </p:spPr>
      </p:pic>
      <p:pic>
        <p:nvPicPr>
          <p:cNvPr id="14" name="Image 13" descr="DSCF2640.JPG"/>
          <p:cNvPicPr>
            <a:picLocks noChangeAspect="1"/>
          </p:cNvPicPr>
          <p:nvPr/>
        </p:nvPicPr>
        <p:blipFill>
          <a:blip r:embed="rId6" cstate="print"/>
          <a:stretch>
            <a:fillRect/>
          </a:stretch>
        </p:blipFill>
        <p:spPr>
          <a:xfrm>
            <a:off x="1043608" y="1883109"/>
            <a:ext cx="7272808" cy="4642451"/>
          </a:xfrm>
          <a:prstGeom prst="rect">
            <a:avLst/>
          </a:prstGeom>
        </p:spPr>
      </p:pic>
      <p:sp>
        <p:nvSpPr>
          <p:cNvPr id="11" name="Espace réservé de la date 10"/>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767"/>
            <a:ext cx="9144000" cy="1143000"/>
          </a:xfrm>
        </p:spPr>
        <p:txBody>
          <a:bodyPr/>
          <a:lstStyle/>
          <a:p>
            <a:r>
              <a:rPr lang="fr-FR" b="1">
                <a:solidFill>
                  <a:schemeClr val="accent2"/>
                </a:solidFill>
              </a:rPr>
              <a:t> </a:t>
            </a:r>
            <a:endParaRPr lang="fr-FR" sz="2800" b="1">
              <a:solidFill>
                <a:schemeClr val="accent2"/>
              </a:solidFill>
            </a:endParaRPr>
          </a:p>
        </p:txBody>
      </p:sp>
      <p:sp>
        <p:nvSpPr>
          <p:cNvPr id="25603" name="Text Box 3"/>
          <p:cNvSpPr txBox="1">
            <a:spLocks noChangeArrowheads="1"/>
          </p:cNvSpPr>
          <p:nvPr/>
        </p:nvSpPr>
        <p:spPr bwMode="auto">
          <a:xfrm>
            <a:off x="8017933" y="696791"/>
            <a:ext cx="184731" cy="892552"/>
          </a:xfrm>
          <a:prstGeom prst="rect">
            <a:avLst/>
          </a:prstGeom>
          <a:noFill/>
          <a:ln w="9525">
            <a:noFill/>
            <a:miter lim="800000"/>
            <a:headEnd/>
            <a:tailEnd/>
          </a:ln>
          <a:effectLst/>
        </p:spPr>
        <p:txBody>
          <a:bodyPr wrap="none">
            <a:spAutoFit/>
          </a:bodyPr>
          <a:lstStyle/>
          <a:p>
            <a:pPr eaLnBrk="0" hangingPunct="0"/>
            <a:endParaRPr lang="en-US" sz="1400" b="1"/>
          </a:p>
          <a:p>
            <a:pPr eaLnBrk="0" hangingPunct="0"/>
            <a:endParaRPr lang="en-US" sz="1400" b="1"/>
          </a:p>
          <a:p>
            <a:pPr eaLnBrk="0" hangingPunct="0"/>
            <a:endParaRPr lang="en-US" sz="1200" b="1"/>
          </a:p>
          <a:p>
            <a:pPr eaLnBrk="0" hangingPunct="0"/>
            <a:endParaRPr lang="en-US" sz="1200">
              <a:latin typeface="Times New Roman" pitchFamily="18" charset="0"/>
            </a:endParaRPr>
          </a:p>
        </p:txBody>
      </p:sp>
      <p:sp>
        <p:nvSpPr>
          <p:cNvPr id="25604" name="AutoShape 4"/>
          <p:cNvSpPr>
            <a:spLocks noChangeAspect="1" noChangeArrowheads="1"/>
          </p:cNvSpPr>
          <p:nvPr/>
        </p:nvSpPr>
        <p:spPr bwMode="auto">
          <a:xfrm>
            <a:off x="2171700" y="2731111"/>
            <a:ext cx="4572000" cy="2286000"/>
          </a:xfrm>
          <a:prstGeom prst="star8">
            <a:avLst>
              <a:gd name="adj" fmla="val 38250"/>
            </a:avLst>
          </a:prstGeom>
          <a:solidFill>
            <a:srgbClr val="FF99CC">
              <a:alpha val="20000"/>
            </a:srgbClr>
          </a:solidFill>
          <a:ln w="25400">
            <a:solidFill>
              <a:schemeClr val="tx1"/>
            </a:solidFill>
            <a:miter lim="800000"/>
            <a:headEnd/>
            <a:tailEnd/>
          </a:ln>
          <a:effectLst/>
        </p:spPr>
        <p:txBody>
          <a:bodyPr wrap="none" anchor="ctr"/>
          <a:lstStyle/>
          <a:p>
            <a:pPr algn="ctr" eaLnBrk="0" hangingPunct="0"/>
            <a:endParaRPr lang="fr-FR" sz="2400" b="1">
              <a:latin typeface="Times New Roman" pitchFamily="18" charset="0"/>
            </a:endParaRPr>
          </a:p>
        </p:txBody>
      </p:sp>
      <p:sp>
        <p:nvSpPr>
          <p:cNvPr id="25605" name="Rectangle 5"/>
          <p:cNvSpPr>
            <a:spLocks noChangeArrowheads="1"/>
          </p:cNvSpPr>
          <p:nvPr/>
        </p:nvSpPr>
        <p:spPr bwMode="auto">
          <a:xfrm>
            <a:off x="0" y="-184666"/>
            <a:ext cx="184731" cy="369332"/>
          </a:xfrm>
          <a:prstGeom prst="rect">
            <a:avLst/>
          </a:prstGeom>
          <a:noFill/>
          <a:ln w="9525">
            <a:noFill/>
            <a:miter lim="800000"/>
            <a:headEnd/>
            <a:tailEnd/>
          </a:ln>
          <a:effectLst/>
        </p:spPr>
        <p:txBody>
          <a:bodyPr wrap="none" anchor="ctr">
            <a:spAutoFit/>
          </a:bodyPr>
          <a:lstStyle/>
          <a:p>
            <a:endParaRPr lang="fr-FR"/>
          </a:p>
        </p:txBody>
      </p:sp>
      <p:sp>
        <p:nvSpPr>
          <p:cNvPr id="25606" name="Rectangle 6"/>
          <p:cNvSpPr>
            <a:spLocks noChangeArrowheads="1"/>
          </p:cNvSpPr>
          <p:nvPr/>
        </p:nvSpPr>
        <p:spPr bwMode="auto">
          <a:xfrm>
            <a:off x="0" y="1948568"/>
            <a:ext cx="184731" cy="369332"/>
          </a:xfrm>
          <a:prstGeom prst="rect">
            <a:avLst/>
          </a:prstGeom>
          <a:noFill/>
          <a:ln w="9525">
            <a:noFill/>
            <a:miter lim="800000"/>
            <a:headEnd/>
            <a:tailEnd/>
          </a:ln>
          <a:effectLst/>
        </p:spPr>
        <p:txBody>
          <a:bodyPr wrap="none" anchor="ctr">
            <a:spAutoFit/>
          </a:bodyPr>
          <a:lstStyle/>
          <a:p>
            <a:endParaRPr lang="fr-FR"/>
          </a:p>
        </p:txBody>
      </p:sp>
      <p:sp>
        <p:nvSpPr>
          <p:cNvPr id="25607" name="AutoShape 7"/>
          <p:cNvSpPr>
            <a:spLocks noChangeAspect="1" noChangeArrowheads="1"/>
          </p:cNvSpPr>
          <p:nvPr/>
        </p:nvSpPr>
        <p:spPr bwMode="auto">
          <a:xfrm>
            <a:off x="2747434" y="3158637"/>
            <a:ext cx="3384551" cy="1388086"/>
          </a:xfrm>
          <a:prstGeom prst="star8">
            <a:avLst>
              <a:gd name="adj" fmla="val 38250"/>
            </a:avLst>
          </a:prstGeom>
          <a:solidFill>
            <a:srgbClr val="FFCC00">
              <a:alpha val="25999"/>
            </a:srgbClr>
          </a:solidFill>
          <a:ln w="25400">
            <a:solidFill>
              <a:srgbClr val="FF6600"/>
            </a:solidFill>
            <a:miter lim="800000"/>
            <a:headEnd/>
            <a:tailEnd/>
          </a:ln>
          <a:effectLst/>
        </p:spPr>
        <p:txBody>
          <a:bodyPr wrap="none" anchor="ctr"/>
          <a:lstStyle/>
          <a:p>
            <a:pPr algn="ctr" eaLnBrk="0" hangingPunct="0"/>
            <a:r>
              <a:rPr lang="fr-FR" sz="2800" b="1" dirty="0">
                <a:latin typeface="Mongolian Baiti" pitchFamily="66" charset="0"/>
              </a:rPr>
              <a:t>Les Métiers </a:t>
            </a:r>
          </a:p>
          <a:p>
            <a:pPr algn="ctr" eaLnBrk="0" hangingPunct="0"/>
            <a:r>
              <a:rPr lang="fr-FR" sz="2800" b="1" dirty="0">
                <a:latin typeface="Mongolian Baiti" pitchFamily="66" charset="0"/>
              </a:rPr>
              <a:t>des Experts</a:t>
            </a:r>
          </a:p>
          <a:p>
            <a:pPr algn="ctr" eaLnBrk="0" hangingPunct="0"/>
            <a:r>
              <a:rPr lang="fr-FR" sz="2800" b="1" dirty="0">
                <a:latin typeface="Mongolian Baiti" pitchFamily="66" charset="0"/>
              </a:rPr>
              <a:t>ACP</a:t>
            </a:r>
          </a:p>
        </p:txBody>
      </p:sp>
      <p:pic>
        <p:nvPicPr>
          <p:cNvPr id="25619" name="Picture 19" descr="foragegeothermie"/>
          <p:cNvPicPr>
            <a:picLocks noChangeAspect="1" noChangeArrowheads="1"/>
          </p:cNvPicPr>
          <p:nvPr/>
        </p:nvPicPr>
        <p:blipFill>
          <a:blip r:embed="rId2" cstate="print"/>
          <a:srcRect/>
          <a:stretch>
            <a:fillRect/>
          </a:stretch>
        </p:blipFill>
        <p:spPr bwMode="auto">
          <a:xfrm>
            <a:off x="467544" y="1988840"/>
            <a:ext cx="1257300" cy="935281"/>
          </a:xfrm>
          <a:prstGeom prst="rect">
            <a:avLst/>
          </a:prstGeom>
          <a:noFill/>
        </p:spPr>
      </p:pic>
      <p:pic>
        <p:nvPicPr>
          <p:cNvPr id="25621" name="Picture 21" descr="explorationplatorme2"/>
          <p:cNvPicPr>
            <a:picLocks noChangeAspect="1" noChangeArrowheads="1"/>
          </p:cNvPicPr>
          <p:nvPr/>
        </p:nvPicPr>
        <p:blipFill>
          <a:blip r:embed="rId3" cstate="print"/>
          <a:srcRect/>
          <a:stretch>
            <a:fillRect/>
          </a:stretch>
        </p:blipFill>
        <p:spPr bwMode="auto">
          <a:xfrm>
            <a:off x="7452981" y="1916832"/>
            <a:ext cx="1151467" cy="901212"/>
          </a:xfrm>
          <a:prstGeom prst="rect">
            <a:avLst/>
          </a:prstGeom>
          <a:noFill/>
        </p:spPr>
      </p:pic>
      <p:pic>
        <p:nvPicPr>
          <p:cNvPr id="25623" name="Picture 23" descr="forageeneauprofonde"/>
          <p:cNvPicPr>
            <a:picLocks noChangeAspect="1" noChangeArrowheads="1"/>
          </p:cNvPicPr>
          <p:nvPr/>
        </p:nvPicPr>
        <p:blipFill>
          <a:blip r:embed="rId4" cstate="print"/>
          <a:srcRect/>
          <a:stretch>
            <a:fillRect/>
          </a:stretch>
        </p:blipFill>
        <p:spPr bwMode="auto">
          <a:xfrm>
            <a:off x="3708401" y="1340768"/>
            <a:ext cx="1460500" cy="751742"/>
          </a:xfrm>
          <a:prstGeom prst="rect">
            <a:avLst/>
          </a:prstGeom>
          <a:noFill/>
        </p:spPr>
      </p:pic>
      <p:pic>
        <p:nvPicPr>
          <p:cNvPr id="25625" name="Picture 25" descr="pipeline"/>
          <p:cNvPicPr>
            <a:picLocks noChangeAspect="1" noChangeArrowheads="1"/>
          </p:cNvPicPr>
          <p:nvPr/>
        </p:nvPicPr>
        <p:blipFill>
          <a:blip r:embed="rId5" cstate="print"/>
          <a:srcRect/>
          <a:stretch>
            <a:fillRect/>
          </a:stretch>
        </p:blipFill>
        <p:spPr bwMode="auto">
          <a:xfrm>
            <a:off x="3628380" y="5558635"/>
            <a:ext cx="1663700" cy="606669"/>
          </a:xfrm>
          <a:prstGeom prst="rect">
            <a:avLst/>
          </a:prstGeom>
          <a:noFill/>
        </p:spPr>
      </p:pic>
      <p:sp>
        <p:nvSpPr>
          <p:cNvPr id="25632" name="Text Box 32"/>
          <p:cNvSpPr txBox="1">
            <a:spLocks noChangeArrowheads="1"/>
          </p:cNvSpPr>
          <p:nvPr/>
        </p:nvSpPr>
        <p:spPr bwMode="auto">
          <a:xfrm>
            <a:off x="1441059" y="539388"/>
            <a:ext cx="6437532" cy="523220"/>
          </a:xfrm>
          <a:prstGeom prst="rect">
            <a:avLst/>
          </a:prstGeom>
          <a:noFill/>
          <a:ln w="9525">
            <a:noFill/>
            <a:miter lim="800000"/>
            <a:headEnd/>
            <a:tailEnd/>
          </a:ln>
          <a:effectLst/>
        </p:spPr>
        <p:txBody>
          <a:bodyPr wrap="none">
            <a:spAutoFit/>
          </a:bodyPr>
          <a:lstStyle/>
          <a:p>
            <a:r>
              <a:rPr lang="fr-FR" sz="2800" b="1" dirty="0" smtClean="0"/>
              <a:t>3G </a:t>
            </a:r>
            <a:r>
              <a:rPr lang="fr-FR" sz="2800" b="1" dirty="0"/>
              <a:t>– Forage – Complétion – </a:t>
            </a:r>
            <a:r>
              <a:rPr lang="fr-FR" sz="2800" b="1" dirty="0" smtClean="0"/>
              <a:t>Production…</a:t>
            </a:r>
            <a:endParaRPr lang="fr-FR" dirty="0"/>
          </a:p>
        </p:txBody>
      </p:sp>
      <p:sp>
        <p:nvSpPr>
          <p:cNvPr id="25633" name="Text Box 33"/>
          <p:cNvSpPr txBox="1">
            <a:spLocks noChangeArrowheads="1"/>
          </p:cNvSpPr>
          <p:nvPr/>
        </p:nvSpPr>
        <p:spPr bwMode="auto">
          <a:xfrm>
            <a:off x="2761850" y="2204864"/>
            <a:ext cx="3466334" cy="369332"/>
          </a:xfrm>
          <a:prstGeom prst="rect">
            <a:avLst/>
          </a:prstGeom>
          <a:noFill/>
          <a:ln w="9525">
            <a:noFill/>
            <a:miter lim="800000"/>
            <a:headEnd/>
            <a:tailEnd/>
          </a:ln>
          <a:effectLst/>
        </p:spPr>
        <p:txBody>
          <a:bodyPr wrap="none">
            <a:spAutoFit/>
          </a:bodyPr>
          <a:lstStyle/>
          <a:p>
            <a:r>
              <a:rPr lang="fr-FR" dirty="0"/>
              <a:t>Gisement – Réservoir - Diagraphies</a:t>
            </a:r>
          </a:p>
        </p:txBody>
      </p:sp>
      <p:sp>
        <p:nvSpPr>
          <p:cNvPr id="25634" name="Text Box 34"/>
          <p:cNvSpPr txBox="1">
            <a:spLocks noChangeArrowheads="1"/>
          </p:cNvSpPr>
          <p:nvPr/>
        </p:nvSpPr>
        <p:spPr bwMode="auto">
          <a:xfrm>
            <a:off x="323528" y="2996952"/>
            <a:ext cx="1482009" cy="1200329"/>
          </a:xfrm>
          <a:prstGeom prst="rect">
            <a:avLst/>
          </a:prstGeom>
          <a:noFill/>
          <a:ln w="9525">
            <a:noFill/>
            <a:miter lim="800000"/>
            <a:headEnd/>
            <a:tailEnd/>
          </a:ln>
          <a:effectLst/>
        </p:spPr>
        <p:txBody>
          <a:bodyPr wrap="none">
            <a:spAutoFit/>
          </a:bodyPr>
          <a:lstStyle/>
          <a:p>
            <a:r>
              <a:rPr lang="fr-FR" dirty="0"/>
              <a:t>Pipelines –</a:t>
            </a:r>
          </a:p>
          <a:p>
            <a:r>
              <a:rPr lang="fr-FR" dirty="0"/>
              <a:t>Installations –</a:t>
            </a:r>
          </a:p>
          <a:p>
            <a:r>
              <a:rPr lang="fr-FR" dirty="0"/>
              <a:t>Raffinage –</a:t>
            </a:r>
          </a:p>
          <a:p>
            <a:r>
              <a:rPr lang="fr-FR" dirty="0"/>
              <a:t>Pétrochimie</a:t>
            </a:r>
          </a:p>
        </p:txBody>
      </p:sp>
      <p:sp>
        <p:nvSpPr>
          <p:cNvPr id="25635" name="Text Box 35"/>
          <p:cNvSpPr txBox="1">
            <a:spLocks noChangeArrowheads="1"/>
          </p:cNvSpPr>
          <p:nvPr/>
        </p:nvSpPr>
        <p:spPr bwMode="auto">
          <a:xfrm>
            <a:off x="7208364" y="2852936"/>
            <a:ext cx="1612108" cy="1200329"/>
          </a:xfrm>
          <a:prstGeom prst="rect">
            <a:avLst/>
          </a:prstGeom>
          <a:noFill/>
          <a:ln w="9525">
            <a:noFill/>
            <a:miter lim="800000"/>
            <a:headEnd/>
            <a:tailEnd/>
          </a:ln>
          <a:effectLst/>
        </p:spPr>
        <p:txBody>
          <a:bodyPr wrap="none">
            <a:spAutoFit/>
          </a:bodyPr>
          <a:lstStyle/>
          <a:p>
            <a:r>
              <a:rPr lang="fr-FR" dirty="0"/>
              <a:t>Stratégie –</a:t>
            </a:r>
          </a:p>
          <a:p>
            <a:r>
              <a:rPr lang="fr-FR" dirty="0"/>
              <a:t>Evaluation –</a:t>
            </a:r>
          </a:p>
          <a:p>
            <a:r>
              <a:rPr lang="fr-FR" dirty="0"/>
              <a:t>Management –</a:t>
            </a:r>
          </a:p>
          <a:p>
            <a:r>
              <a:rPr lang="fr-FR" dirty="0"/>
              <a:t>Finances</a:t>
            </a:r>
          </a:p>
        </p:txBody>
      </p:sp>
      <p:sp>
        <p:nvSpPr>
          <p:cNvPr id="25636" name="Text Box 36"/>
          <p:cNvSpPr txBox="1">
            <a:spLocks noChangeArrowheads="1"/>
          </p:cNvSpPr>
          <p:nvPr/>
        </p:nvSpPr>
        <p:spPr bwMode="auto">
          <a:xfrm>
            <a:off x="154517" y="5446965"/>
            <a:ext cx="2265300" cy="646331"/>
          </a:xfrm>
          <a:prstGeom prst="rect">
            <a:avLst/>
          </a:prstGeom>
          <a:noFill/>
          <a:ln w="9525">
            <a:noFill/>
            <a:miter lim="800000"/>
            <a:headEnd/>
            <a:tailEnd/>
          </a:ln>
          <a:effectLst/>
        </p:spPr>
        <p:txBody>
          <a:bodyPr wrap="none">
            <a:spAutoFit/>
          </a:bodyPr>
          <a:lstStyle/>
          <a:p>
            <a:r>
              <a:rPr lang="fr-FR" dirty="0"/>
              <a:t>Qualité – Sécurité –</a:t>
            </a:r>
          </a:p>
          <a:p>
            <a:r>
              <a:rPr lang="fr-FR" dirty="0"/>
              <a:t>Environnement - CDM</a:t>
            </a:r>
          </a:p>
        </p:txBody>
      </p:sp>
      <p:sp>
        <p:nvSpPr>
          <p:cNvPr id="25637" name="Text Box 37"/>
          <p:cNvSpPr txBox="1">
            <a:spLocks noChangeArrowheads="1"/>
          </p:cNvSpPr>
          <p:nvPr/>
        </p:nvSpPr>
        <p:spPr bwMode="auto">
          <a:xfrm>
            <a:off x="6394810" y="5579948"/>
            <a:ext cx="2569678" cy="369332"/>
          </a:xfrm>
          <a:prstGeom prst="rect">
            <a:avLst/>
          </a:prstGeom>
          <a:noFill/>
          <a:ln w="9525">
            <a:noFill/>
            <a:miter lim="800000"/>
            <a:headEnd/>
            <a:tailEnd/>
          </a:ln>
          <a:effectLst/>
        </p:spPr>
        <p:txBody>
          <a:bodyPr wrap="none">
            <a:spAutoFit/>
          </a:bodyPr>
          <a:lstStyle/>
          <a:p>
            <a:r>
              <a:rPr lang="fr-FR" dirty="0"/>
              <a:t>Formation - Maintenance</a:t>
            </a:r>
          </a:p>
        </p:txBody>
      </p:sp>
      <p:pic>
        <p:nvPicPr>
          <p:cNvPr id="25638" name="Picture 38" descr="offshore%20oil%20rig%20flare%20natural%20gas"/>
          <p:cNvPicPr>
            <a:picLocks noChangeAspect="1" noChangeArrowheads="1"/>
          </p:cNvPicPr>
          <p:nvPr/>
        </p:nvPicPr>
        <p:blipFill>
          <a:blip r:embed="rId6" cstate="print"/>
          <a:srcRect/>
          <a:stretch>
            <a:fillRect/>
          </a:stretch>
        </p:blipFill>
        <p:spPr bwMode="auto">
          <a:xfrm>
            <a:off x="6972301" y="4423647"/>
            <a:ext cx="1443567" cy="949569"/>
          </a:xfrm>
          <a:prstGeom prst="rect">
            <a:avLst/>
          </a:prstGeom>
          <a:noFill/>
        </p:spPr>
      </p:pic>
      <p:pic>
        <p:nvPicPr>
          <p:cNvPr id="25639" name="Picture 39" descr="UZ 023"/>
          <p:cNvPicPr>
            <a:picLocks noChangeAspect="1" noChangeArrowheads="1"/>
          </p:cNvPicPr>
          <p:nvPr/>
        </p:nvPicPr>
        <p:blipFill>
          <a:blip r:embed="rId7" cstate="print"/>
          <a:srcRect/>
          <a:stretch>
            <a:fillRect/>
          </a:stretch>
        </p:blipFill>
        <p:spPr bwMode="auto">
          <a:xfrm>
            <a:off x="-11844866" y="-3001474"/>
            <a:ext cx="4389967" cy="1710104"/>
          </a:xfrm>
          <a:prstGeom prst="rect">
            <a:avLst/>
          </a:prstGeom>
          <a:noFill/>
        </p:spPr>
      </p:pic>
      <p:pic>
        <p:nvPicPr>
          <p:cNvPr id="25640" name="Picture 40" descr="UZ 023"/>
          <p:cNvPicPr>
            <a:picLocks noChangeAspect="1" noChangeArrowheads="1"/>
          </p:cNvPicPr>
          <p:nvPr/>
        </p:nvPicPr>
        <p:blipFill>
          <a:blip r:embed="rId8" cstate="print"/>
          <a:srcRect/>
          <a:stretch>
            <a:fillRect/>
          </a:stretch>
        </p:blipFill>
        <p:spPr bwMode="auto">
          <a:xfrm>
            <a:off x="179512" y="4519263"/>
            <a:ext cx="2192867" cy="853953"/>
          </a:xfrm>
          <a:prstGeom prst="rect">
            <a:avLst/>
          </a:prstGeom>
          <a:noFill/>
        </p:spPr>
      </p:pic>
      <p:pic>
        <p:nvPicPr>
          <p:cNvPr id="21" name="Picture 8" descr="homme afriq"/>
          <p:cNvPicPr>
            <a:picLocks noChangeAspect="1" noChangeArrowheads="1"/>
          </p:cNvPicPr>
          <p:nvPr/>
        </p:nvPicPr>
        <p:blipFill>
          <a:blip r:embed="rId9" cstate="print"/>
          <a:srcRect/>
          <a:stretch>
            <a:fillRect/>
          </a:stretch>
        </p:blipFill>
        <p:spPr bwMode="auto">
          <a:xfrm>
            <a:off x="8101160" y="218424"/>
            <a:ext cx="791320" cy="834312"/>
          </a:xfrm>
          <a:prstGeom prst="rect">
            <a:avLst/>
          </a:prstGeom>
          <a:noFill/>
          <a:ln w="9525">
            <a:noFill/>
            <a:miter lim="800000"/>
            <a:headEnd/>
            <a:tailEnd/>
          </a:ln>
        </p:spPr>
      </p:pic>
      <p:pic>
        <p:nvPicPr>
          <p:cNvPr id="22" name="Picture 7" descr="acplogo"/>
          <p:cNvPicPr>
            <a:picLocks noChangeAspect="1" noChangeArrowheads="1"/>
          </p:cNvPicPr>
          <p:nvPr/>
        </p:nvPicPr>
        <p:blipFill>
          <a:blip r:embed="rId10" cstate="print"/>
          <a:srcRect/>
          <a:stretch>
            <a:fillRect/>
          </a:stretch>
        </p:blipFill>
        <p:spPr bwMode="auto">
          <a:xfrm>
            <a:off x="323528" y="260648"/>
            <a:ext cx="849313" cy="806450"/>
          </a:xfrm>
          <a:prstGeom prst="rect">
            <a:avLst/>
          </a:prstGeom>
          <a:noFill/>
          <a:ln w="9525">
            <a:noFill/>
            <a:miter lim="800000"/>
            <a:headEnd/>
            <a:tailEnd/>
          </a:ln>
        </p:spPr>
      </p:pic>
      <p:sp>
        <p:nvSpPr>
          <p:cNvPr id="23" name="Espace réservé de la date 22"/>
          <p:cNvSpPr>
            <a:spLocks noGrp="1"/>
          </p:cNvSpPr>
          <p:nvPr>
            <p:ph type="dt" sz="half" idx="10"/>
          </p:nvPr>
        </p:nvSpPr>
        <p:spPr/>
        <p:txBody>
          <a:bodyPr/>
          <a:lstStyle/>
          <a:p>
            <a:r>
              <a:rPr lang="fr-FR" smtClean="0"/>
              <a:t>30/11/2013</a:t>
            </a:r>
            <a:endParaRPr lang="fr-FR"/>
          </a:p>
        </p:txBody>
      </p:sp>
      <p:sp>
        <p:nvSpPr>
          <p:cNvPr id="24" name="Espace réservé du pied de page 23"/>
          <p:cNvSpPr>
            <a:spLocks noGrp="1"/>
          </p:cNvSpPr>
          <p:nvPr>
            <p:ph type="ftr" sz="quarter" idx="11"/>
          </p:nvPr>
        </p:nvSpPr>
        <p:spPr/>
        <p:txBody>
          <a:bodyPr/>
          <a:lstStyle/>
          <a:p>
            <a:r>
              <a:rPr lang="fr-FR" dirty="0" smtClean="0"/>
              <a:t>Pointe Noire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1960379"/>
            <a:ext cx="8136904" cy="4708981"/>
          </a:xfrm>
          <a:prstGeom prst="rect">
            <a:avLst/>
          </a:prstGeom>
        </p:spPr>
        <p:txBody>
          <a:bodyPr wrap="square">
            <a:spAutoFit/>
          </a:bodyPr>
          <a:lstStyle/>
          <a:p>
            <a:pPr algn="ctr"/>
            <a:r>
              <a:rPr lang="fr-FR" sz="2000" b="1" dirty="0" smtClean="0">
                <a:solidFill>
                  <a:srgbClr val="0070C0"/>
                </a:solidFill>
                <a:latin typeface="Arial" pitchFamily="34" charset="0"/>
              </a:rPr>
              <a:t>PROGRAMME</a:t>
            </a:r>
          </a:p>
          <a:p>
            <a:pPr algn="ctr"/>
            <a:endParaRPr lang="fr-FR" sz="2000" b="1" dirty="0" smtClean="0">
              <a:solidFill>
                <a:srgbClr val="0070C0"/>
              </a:solidFill>
              <a:latin typeface="Arial" pitchFamily="34" charset="0"/>
            </a:endParaRPr>
          </a:p>
          <a:p>
            <a:r>
              <a:rPr lang="fr-FR" sz="2000" b="1" dirty="0" smtClean="0">
                <a:solidFill>
                  <a:srgbClr val="0070C0"/>
                </a:solidFill>
                <a:latin typeface="Arial" pitchFamily="34" charset="0"/>
              </a:rPr>
              <a:t>16h00 Présentation ACP Afrique: Membres, Organisation  </a:t>
            </a:r>
          </a:p>
          <a:p>
            <a:r>
              <a:rPr lang="fr-FR" sz="2000" b="1" dirty="0" smtClean="0">
                <a:solidFill>
                  <a:srgbClr val="0070C0"/>
                </a:solidFill>
                <a:latin typeface="Arial" pitchFamily="34" charset="0"/>
              </a:rPr>
              <a:t> </a:t>
            </a:r>
          </a:p>
          <a:p>
            <a:r>
              <a:rPr lang="fr-FR" sz="2000" b="1" dirty="0" smtClean="0">
                <a:solidFill>
                  <a:srgbClr val="0070C0"/>
                </a:solidFill>
                <a:latin typeface="Arial" pitchFamily="34" charset="0"/>
              </a:rPr>
              <a:t>16h15 Présentation et attente des participants </a:t>
            </a:r>
          </a:p>
          <a:p>
            <a:r>
              <a:rPr lang="fr-FR" sz="2000" b="1" dirty="0" smtClean="0">
                <a:solidFill>
                  <a:srgbClr val="0070C0"/>
                </a:solidFill>
                <a:latin typeface="Arial" pitchFamily="34" charset="0"/>
              </a:rPr>
              <a:t> </a:t>
            </a:r>
          </a:p>
          <a:p>
            <a:r>
              <a:rPr lang="fr-FR" sz="2000" b="1" dirty="0" smtClean="0">
                <a:solidFill>
                  <a:srgbClr val="0070C0"/>
                </a:solidFill>
                <a:latin typeface="Arial" pitchFamily="34" charset="0"/>
              </a:rPr>
              <a:t>16h45 Situation du Local Content </a:t>
            </a:r>
            <a:r>
              <a:rPr lang="fr-FR" sz="2000" b="1" dirty="0" err="1" smtClean="0">
                <a:solidFill>
                  <a:srgbClr val="0070C0"/>
                </a:solidFill>
                <a:latin typeface="Arial" pitchFamily="34" charset="0"/>
              </a:rPr>
              <a:t>Moho</a:t>
            </a:r>
            <a:r>
              <a:rPr lang="fr-FR" sz="2000" b="1" dirty="0" smtClean="0">
                <a:solidFill>
                  <a:srgbClr val="0070C0"/>
                </a:solidFill>
                <a:latin typeface="Arial" pitchFamily="34" charset="0"/>
              </a:rPr>
              <a:t> Nord </a:t>
            </a:r>
          </a:p>
          <a:p>
            <a:endParaRPr lang="fr-FR" sz="2000" b="1" dirty="0" smtClean="0">
              <a:solidFill>
                <a:srgbClr val="0070C0"/>
              </a:solidFill>
              <a:latin typeface="Arial" pitchFamily="34" charset="0"/>
            </a:endParaRPr>
          </a:p>
          <a:p>
            <a:r>
              <a:rPr lang="fr-FR" sz="2000" b="1" dirty="0" smtClean="0">
                <a:solidFill>
                  <a:srgbClr val="0070C0"/>
                </a:solidFill>
                <a:latin typeface="Arial" pitchFamily="34" charset="0"/>
              </a:rPr>
              <a:t>17h00 Présentation Potasses Kouilou, CPC</a:t>
            </a:r>
          </a:p>
          <a:p>
            <a:r>
              <a:rPr lang="fr-FR" sz="2000" b="1" dirty="0" smtClean="0">
                <a:solidFill>
                  <a:srgbClr val="0070C0"/>
                </a:solidFill>
                <a:latin typeface="Arial" pitchFamily="34" charset="0"/>
              </a:rPr>
              <a:t> </a:t>
            </a:r>
          </a:p>
          <a:p>
            <a:r>
              <a:rPr lang="fr-FR" sz="2000" b="1" dirty="0" smtClean="0">
                <a:solidFill>
                  <a:srgbClr val="0070C0"/>
                </a:solidFill>
                <a:latin typeface="Arial" pitchFamily="34" charset="0"/>
              </a:rPr>
              <a:t>17h20 Mine des Potasses d’Alsace</a:t>
            </a:r>
          </a:p>
          <a:p>
            <a:endParaRPr lang="fr-FR" sz="2000" b="1" dirty="0" smtClean="0">
              <a:solidFill>
                <a:srgbClr val="0070C0"/>
              </a:solidFill>
              <a:latin typeface="Arial" pitchFamily="34" charset="0"/>
            </a:endParaRPr>
          </a:p>
          <a:p>
            <a:r>
              <a:rPr lang="fr-FR" sz="2000" b="1" dirty="0" smtClean="0">
                <a:solidFill>
                  <a:srgbClr val="0070C0"/>
                </a:solidFill>
                <a:latin typeface="Arial" pitchFamily="34" charset="0"/>
              </a:rPr>
              <a:t>17h40 Echange et plan d’action</a:t>
            </a:r>
          </a:p>
          <a:p>
            <a:pPr algn="ctr"/>
            <a:r>
              <a:rPr lang="fr-FR" sz="2000" b="1" dirty="0" smtClean="0">
                <a:solidFill>
                  <a:srgbClr val="0070C0"/>
                </a:solidFill>
                <a:latin typeface="Arial" pitchFamily="34" charset="0"/>
              </a:rPr>
              <a:t> </a:t>
            </a:r>
          </a:p>
          <a:p>
            <a:pPr algn="ctr"/>
            <a:r>
              <a:rPr lang="fr-FR" sz="2000" b="1" dirty="0" smtClean="0">
                <a:solidFill>
                  <a:srgbClr val="0070C0"/>
                </a:solidFill>
                <a:latin typeface="Arial" pitchFamily="34" charset="0"/>
              </a:rPr>
              <a:t> </a:t>
            </a: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4093428"/>
          </a:xfrm>
          <a:prstGeom prst="rect">
            <a:avLst/>
          </a:prstGeom>
        </p:spPr>
        <p:txBody>
          <a:bodyPr wrap="square">
            <a:spAutoFit/>
          </a:bodyPr>
          <a:lstStyle/>
          <a:p>
            <a:pPr algn="ctr"/>
            <a:r>
              <a:rPr lang="fr-FR" sz="2000" b="1" dirty="0" smtClean="0">
                <a:solidFill>
                  <a:srgbClr val="0070C0"/>
                </a:solidFill>
                <a:latin typeface="Arial" pitchFamily="34" charset="0"/>
              </a:rPr>
              <a:t>OBJECTIF </a:t>
            </a:r>
          </a:p>
          <a:p>
            <a:pPr algn="ctr"/>
            <a:r>
              <a:rPr lang="fr-FR" sz="2000" b="1" dirty="0" smtClean="0">
                <a:solidFill>
                  <a:srgbClr val="0070C0"/>
                </a:solidFill>
                <a:latin typeface="Arial" pitchFamily="34" charset="0"/>
              </a:rPr>
              <a:t> </a:t>
            </a:r>
          </a:p>
          <a:p>
            <a:pPr algn="just"/>
            <a:r>
              <a:rPr lang="fr-FR" sz="2000" b="1" dirty="0" smtClean="0">
                <a:solidFill>
                  <a:srgbClr val="0070C0"/>
                </a:solidFill>
                <a:latin typeface="Arial" pitchFamily="34" charset="0"/>
                <a:cs typeface="Arial" pitchFamily="34" charset="0"/>
              </a:rPr>
              <a:t>Rejoindre notre Association et son réseau de communication et de collaboration entre spécialistes consultants.</a:t>
            </a:r>
          </a:p>
          <a:p>
            <a:pPr algn="just"/>
            <a:endParaRPr lang="fr-FR" sz="2000" b="1" dirty="0" smtClean="0">
              <a:solidFill>
                <a:srgbClr val="0070C0"/>
              </a:solidFill>
              <a:latin typeface="Arial" pitchFamily="34" charset="0"/>
              <a:cs typeface="Arial" pitchFamily="34" charset="0"/>
            </a:endParaRPr>
          </a:p>
          <a:p>
            <a:pPr algn="just"/>
            <a:r>
              <a:rPr lang="fr-FR" sz="2000" b="1" dirty="0" smtClean="0">
                <a:solidFill>
                  <a:srgbClr val="0070C0"/>
                </a:solidFill>
                <a:latin typeface="Arial" pitchFamily="34" charset="0"/>
                <a:cs typeface="Arial" pitchFamily="34" charset="0"/>
              </a:rPr>
              <a:t>Assister les Sociétés Nationales Pétrolières :</a:t>
            </a:r>
          </a:p>
          <a:p>
            <a:pPr algn="just"/>
            <a:r>
              <a:rPr lang="fr-FR" sz="2000" b="1" dirty="0" smtClean="0">
                <a:solidFill>
                  <a:srgbClr val="0070C0"/>
                </a:solidFill>
                <a:latin typeface="Arial" pitchFamily="34" charset="0"/>
                <a:cs typeface="Arial" pitchFamily="34" charset="0"/>
              </a:rPr>
              <a:t>	- développement de champs pétroliers</a:t>
            </a:r>
          </a:p>
          <a:p>
            <a:pPr lvl="2" algn="just">
              <a:buFontTx/>
              <a:buChar char="-"/>
            </a:pPr>
            <a:r>
              <a:rPr lang="fr-FR" sz="2000" b="1" dirty="0" smtClean="0">
                <a:solidFill>
                  <a:srgbClr val="0070C0"/>
                </a:solidFill>
                <a:latin typeface="Arial" pitchFamily="34" charset="0"/>
                <a:cs typeface="Arial" pitchFamily="34" charset="0"/>
              </a:rPr>
              <a:t> transfert de votre expérience</a:t>
            </a:r>
          </a:p>
          <a:p>
            <a:pPr algn="just"/>
            <a:r>
              <a:rPr lang="fr-FR" sz="2000" b="1" dirty="0" smtClean="0">
                <a:solidFill>
                  <a:srgbClr val="0070C0"/>
                </a:solidFill>
                <a:latin typeface="Arial" pitchFamily="34" charset="0"/>
                <a:cs typeface="Arial" pitchFamily="34" charset="0"/>
              </a:rPr>
              <a:t>	- assistance à Maitre d’Ouvrage</a:t>
            </a:r>
          </a:p>
          <a:p>
            <a:pPr algn="just">
              <a:buFontTx/>
              <a:buChar char="-"/>
            </a:pPr>
            <a:endParaRPr lang="fr-FR" sz="2000" b="1" dirty="0" smtClean="0">
              <a:solidFill>
                <a:srgbClr val="0070C0"/>
              </a:solidFill>
              <a:latin typeface="Arial" pitchFamily="34" charset="0"/>
              <a:cs typeface="Arial" pitchFamily="34" charset="0"/>
            </a:endParaRPr>
          </a:p>
          <a:p>
            <a:pPr algn="just"/>
            <a:r>
              <a:rPr lang="fr-FR" sz="2000" b="1" dirty="0" smtClean="0">
                <a:solidFill>
                  <a:srgbClr val="0070C0"/>
                </a:solidFill>
                <a:latin typeface="Arial" pitchFamily="34" charset="0"/>
                <a:cs typeface="Arial" pitchFamily="34" charset="0"/>
              </a:rPr>
              <a:t>Coopérer avec les Sociétés Internationales :</a:t>
            </a:r>
          </a:p>
          <a:p>
            <a:pPr algn="just"/>
            <a:r>
              <a:rPr lang="fr-FR" sz="2000" b="1" dirty="0" smtClean="0">
                <a:solidFill>
                  <a:srgbClr val="0070C0"/>
                </a:solidFill>
                <a:latin typeface="Arial" pitchFamily="34" charset="0"/>
                <a:cs typeface="Arial" pitchFamily="34" charset="0"/>
              </a:rPr>
              <a:t>	- renforcement de leurs équipes</a:t>
            </a:r>
          </a:p>
          <a:p>
            <a:pPr algn="just"/>
            <a:r>
              <a:rPr lang="fr-FR" sz="2000" b="1" dirty="0" smtClean="0">
                <a:solidFill>
                  <a:srgbClr val="0070C0"/>
                </a:solidFill>
                <a:latin typeface="Arial" pitchFamily="34" charset="0"/>
                <a:cs typeface="Arial" pitchFamily="34" charset="0"/>
              </a:rPr>
              <a:t>	- compagnonnage des jeunes diplômés</a:t>
            </a:r>
            <a:endParaRPr lang="fr-FR" sz="2000" b="1" dirty="0">
              <a:solidFill>
                <a:srgbClr val="0070C0"/>
              </a:solidFill>
              <a:latin typeface="Arial" pitchFamily="34" charset="0"/>
              <a:cs typeface="Arial" pitchFamily="34" charset="0"/>
            </a:endParaRP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3170099"/>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a:p>
            <a:pPr hangingPunct="0"/>
            <a:endParaRPr lang="fr-FR" sz="2000" u="sng" dirty="0" smtClean="0"/>
          </a:p>
          <a:p>
            <a:pPr hangingPunct="0"/>
            <a:r>
              <a:rPr lang="fr-FR" sz="2000" u="sng" dirty="0" smtClean="0"/>
              <a:t>Le développement durable</a:t>
            </a:r>
            <a:r>
              <a:rPr lang="fr-FR" sz="2000" dirty="0" smtClean="0"/>
              <a:t> implique une pérennité des infrastructures/emplois au-delà du projet </a:t>
            </a:r>
            <a:r>
              <a:rPr lang="fr-FR" sz="2000" dirty="0" err="1" smtClean="0"/>
              <a:t>Moho</a:t>
            </a:r>
            <a:r>
              <a:rPr lang="fr-FR" sz="2000" dirty="0" smtClean="0"/>
              <a:t> Nord (création de 2000 emplois pendant la construction), pérennité des emplois au-delà du projet, alors qu’il est peu probable qu’un nouvel investissement équivalent intervienne dans le domaine pétrolier à Pointe Noire,  investigation de possible réaffectation des ressources locales pour servir le besoin de </a:t>
            </a:r>
            <a:r>
              <a:rPr lang="fr-FR" sz="2000" u="sng" dirty="0" smtClean="0"/>
              <a:t>l’industrie minière au Congo,</a:t>
            </a:r>
            <a:r>
              <a:rPr lang="fr-FR" sz="2000" dirty="0" smtClean="0"/>
              <a:t>.</a:t>
            </a:r>
          </a:p>
          <a:p>
            <a:pPr algn="ctr"/>
            <a:endParaRPr lang="fr-FR" sz="2000" b="1" dirty="0" smtClean="0">
              <a:solidFill>
                <a:srgbClr val="0070C0"/>
              </a:solidFill>
              <a:latin typeface="Arial" pitchFamily="34" charset="0"/>
            </a:endParaRP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smtClean="0"/>
              <a:t>Pointe Noire                                                                                                                                                                   24 juin 2013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3785652"/>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a:p>
            <a:pPr algn="ctr"/>
            <a:endParaRPr lang="fr-FR" sz="2000" dirty="0" smtClean="0"/>
          </a:p>
          <a:p>
            <a:pPr algn="ctr"/>
            <a:r>
              <a:rPr lang="fr-FR" sz="2000" dirty="0" smtClean="0"/>
              <a:t>Cette possible réaffectation des ressources locales pour servir le besoin de </a:t>
            </a:r>
            <a:r>
              <a:rPr lang="fr-FR" sz="2000" u="sng" dirty="0" smtClean="0"/>
              <a:t>l’industrie minière au Congo </a:t>
            </a:r>
            <a:r>
              <a:rPr lang="fr-FR" sz="2000" dirty="0" smtClean="0"/>
              <a:t>a été identifié par Total comme il l’a été par notre « groupe Afrique » lors de sa réunion de lancement à Pointe Noire le 4 juin. Le Congo possède plusieurs grands gisements en fer et potasse qui vont entrer en production dans les prochaines années. L’exploitation des Mines de Potasse dans la région de Pointe Noire débutée dans les années 60/70 avec la CPC (Compagnie des Potasses du Congo) a dû être suspendue suite aux problèmes techniques rencontrés. Dans la région (Kouilou), il y a deux grands projets de potasse en phase de développement </a:t>
            </a:r>
          </a:p>
          <a:p>
            <a:pPr algn="ctr"/>
            <a:endParaRPr lang="fr-FR" sz="2000" b="1" dirty="0" smtClean="0">
              <a:solidFill>
                <a:srgbClr val="0070C0"/>
              </a:solidFill>
              <a:latin typeface="Arial" pitchFamily="34" charset="0"/>
            </a:endParaRP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2132856"/>
            <a:ext cx="8136904" cy="4093428"/>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a:p>
            <a:pPr algn="ctr"/>
            <a:endParaRPr lang="fr-FR" sz="2000" b="1" dirty="0" smtClean="0">
              <a:solidFill>
                <a:srgbClr val="0070C0"/>
              </a:solidFill>
              <a:latin typeface="Arial" pitchFamily="34" charset="0"/>
            </a:endParaRPr>
          </a:p>
          <a:p>
            <a:pPr algn="ctr"/>
            <a:r>
              <a:rPr lang="fr-FR" sz="2000" b="1" dirty="0" smtClean="0">
                <a:solidFill>
                  <a:srgbClr val="0070C0"/>
                </a:solidFill>
                <a:latin typeface="Arial" pitchFamily="34" charset="0"/>
              </a:rPr>
              <a:t>Film des Potasses d’Alsace</a:t>
            </a:r>
          </a:p>
          <a:p>
            <a:pPr algn="ctr"/>
            <a:endParaRPr lang="fr-FR" sz="2000" b="1" dirty="0" smtClean="0">
              <a:solidFill>
                <a:srgbClr val="0070C0"/>
              </a:solidFill>
              <a:latin typeface="Arial" pitchFamily="34" charset="0"/>
            </a:endParaRPr>
          </a:p>
          <a:p>
            <a:pPr algn="ctr"/>
            <a:r>
              <a:rPr lang="fr-FR" sz="2000" dirty="0" smtClean="0"/>
              <a:t>L'expérience des </a:t>
            </a:r>
            <a:r>
              <a:rPr lang="fr-FR" sz="2000" u="sng" dirty="0" smtClean="0"/>
              <a:t>Mines de Potasse d’Alsace</a:t>
            </a:r>
            <a:r>
              <a:rPr lang="fr-FR" sz="2000" dirty="0" smtClean="0"/>
              <a:t>, qui a extrait 570 Mt de minerais entre 1904 et 2002 (à une profondeur de 400-1100 m) avec pic de personnel de 14.000 en 1950, a été étendue au Congo (forage de 88 puits de 1960-70 avec la Compagnie des Potasses du Congo) où des problèmes techniques ont provoqué en 1975 l’ennoiement de la mine qui s’est traduit par l’arrêt des opérations et le licenciement des mille salariés congolais ; au plus fort des activités de CPC il y avait 3000 personnes dont 300 expatriés français, majoritairement en provenance d’Alsace. La formation par </a:t>
            </a:r>
            <a:r>
              <a:rPr lang="fr-FR" sz="2000" dirty="0" err="1" smtClean="0"/>
              <a:t>Sofremines</a:t>
            </a:r>
            <a:r>
              <a:rPr lang="fr-FR" sz="2000" dirty="0" smtClean="0"/>
              <a:t>)</a:t>
            </a:r>
            <a:endParaRPr lang="fr-FR" sz="2000" b="1" dirty="0" smtClean="0">
              <a:solidFill>
                <a:srgbClr val="0070C0"/>
              </a:solidFill>
              <a:latin typeface="Arial" pitchFamily="34" charset="0"/>
            </a:endParaRPr>
          </a:p>
          <a:p>
            <a:pPr algn="ctr"/>
            <a:endParaRPr lang="fr-FR" sz="2000" b="1" dirty="0" smtClean="0">
              <a:solidFill>
                <a:srgbClr val="0070C0"/>
              </a:solidFill>
              <a:latin typeface="Arial" pitchFamily="34" charset="0"/>
            </a:endParaRPr>
          </a:p>
        </p:txBody>
      </p:sp>
      <p:sp>
        <p:nvSpPr>
          <p:cNvPr id="12" name="Espace réservé de la date 11"/>
          <p:cNvSpPr>
            <a:spLocks noGrp="1"/>
          </p:cNvSpPr>
          <p:nvPr>
            <p:ph type="dt" sz="half" idx="10"/>
          </p:nvPr>
        </p:nvSpPr>
        <p:spPr/>
        <p:txBody>
          <a:bodyPr/>
          <a:lstStyle/>
          <a:p>
            <a:r>
              <a:rPr lang="fr-FR" smtClean="0"/>
              <a:t>30/11/2013</a:t>
            </a:r>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ctrTitle"/>
          </p:nvPr>
        </p:nvSpPr>
        <p:spPr bwMode="auto">
          <a:xfrm>
            <a:off x="323528" y="333375"/>
            <a:ext cx="8568952" cy="3095625"/>
          </a:xfrm>
          <a:ln>
            <a:miter lim="800000"/>
            <a:headEnd/>
            <a:tailEnd/>
          </a:ln>
        </p:spPr>
        <p:txBody>
          <a:bodyPr vert="horz" wrap="square" lIns="91440" tIns="45720" rIns="91440" bIns="45720" numCol="1" anchor="t" anchorCtr="0" compatLnSpc="1">
            <a:prstTxWarp prst="textNoShape">
              <a:avLst/>
            </a:prstTxWarp>
            <a:normAutofit/>
          </a:bodyPr>
          <a:lstStyle/>
          <a:p>
            <a:pPr>
              <a:lnSpc>
                <a:spcPct val="120000"/>
              </a:lnSpc>
              <a:defRPr/>
            </a:pPr>
            <a:r>
              <a:rPr lang="fr-FR" sz="1050" dirty="0" smtClean="0"/>
              <a:t/>
            </a:r>
            <a:br>
              <a:rPr lang="fr-FR" sz="1050" dirty="0" smtClean="0"/>
            </a:br>
            <a:r>
              <a:rPr lang="fr-FR" sz="2300" b="1" dirty="0" smtClean="0"/>
              <a:t>Forum Responsabilité Sociétale en Afrique</a:t>
            </a:r>
            <a:br>
              <a:rPr lang="fr-FR" sz="2300" b="1" dirty="0" smtClean="0"/>
            </a:br>
            <a:r>
              <a:rPr lang="fr-FR" sz="2300" b="1" dirty="0" smtClean="0"/>
              <a:t> </a:t>
            </a:r>
            <a:r>
              <a:rPr lang="fr-FR" sz="2300" dirty="0" smtClean="0"/>
              <a:t/>
            </a:r>
            <a:br>
              <a:rPr lang="fr-FR" sz="2300" dirty="0" smtClean="0"/>
            </a:br>
            <a:r>
              <a:rPr lang="fr-FR" sz="2300" dirty="0" smtClean="0"/>
              <a:t/>
            </a:r>
            <a:br>
              <a:rPr lang="fr-FR" sz="2300" dirty="0" smtClean="0"/>
            </a:br>
            <a:endParaRPr lang="fr-FR" sz="2300" dirty="0" smtClean="0"/>
          </a:p>
        </p:txBody>
      </p:sp>
      <p:pic>
        <p:nvPicPr>
          <p:cNvPr id="3075" name="Picture 7" descr="acplogo"/>
          <p:cNvPicPr>
            <a:picLocks noChangeAspect="1" noChangeArrowheads="1"/>
          </p:cNvPicPr>
          <p:nvPr/>
        </p:nvPicPr>
        <p:blipFill>
          <a:blip r:embed="rId3" cstate="print"/>
          <a:srcRect/>
          <a:stretch>
            <a:fillRect/>
          </a:stretch>
        </p:blipFill>
        <p:spPr bwMode="auto">
          <a:xfrm>
            <a:off x="504825" y="390525"/>
            <a:ext cx="849313" cy="806450"/>
          </a:xfrm>
          <a:prstGeom prst="rect">
            <a:avLst/>
          </a:prstGeom>
          <a:noFill/>
          <a:ln w="9525">
            <a:noFill/>
            <a:miter lim="800000"/>
            <a:headEnd/>
            <a:tailEnd/>
          </a:ln>
        </p:spPr>
      </p:pic>
      <p:pic>
        <p:nvPicPr>
          <p:cNvPr id="3076" name="Picture 8" descr="homme afriq"/>
          <p:cNvPicPr>
            <a:picLocks noChangeAspect="1" noChangeArrowheads="1"/>
          </p:cNvPicPr>
          <p:nvPr/>
        </p:nvPicPr>
        <p:blipFill>
          <a:blip r:embed="rId4" cstate="print"/>
          <a:srcRect/>
          <a:stretch>
            <a:fillRect/>
          </a:stretch>
        </p:blipFill>
        <p:spPr bwMode="auto">
          <a:xfrm>
            <a:off x="7740650" y="257175"/>
            <a:ext cx="935038" cy="985838"/>
          </a:xfrm>
          <a:prstGeom prst="rect">
            <a:avLst/>
          </a:prstGeom>
          <a:noFill/>
          <a:ln w="9525">
            <a:noFill/>
            <a:miter lim="800000"/>
            <a:headEnd/>
            <a:tailEnd/>
          </a:ln>
        </p:spPr>
      </p:pic>
      <p:sp>
        <p:nvSpPr>
          <p:cNvPr id="3077" name="ZoneTexte 6"/>
          <p:cNvSpPr txBox="1">
            <a:spLocks noChangeArrowheads="1"/>
          </p:cNvSpPr>
          <p:nvPr/>
        </p:nvSpPr>
        <p:spPr bwMode="auto">
          <a:xfrm>
            <a:off x="179388" y="3429000"/>
            <a:ext cx="8713787" cy="707886"/>
          </a:xfrm>
          <a:prstGeom prst="rect">
            <a:avLst/>
          </a:prstGeom>
          <a:noFill/>
          <a:ln w="9525">
            <a:noFill/>
            <a:miter lim="800000"/>
            <a:headEnd/>
            <a:tailEnd/>
          </a:ln>
        </p:spPr>
        <p:txBody>
          <a:bodyPr>
            <a:spAutoFit/>
          </a:bodyPr>
          <a:lstStyle/>
          <a:p>
            <a:endParaRPr lang="fr-FR" sz="2000" dirty="0" smtClean="0"/>
          </a:p>
          <a:p>
            <a:endParaRPr lang="fr-FR" sz="2000" dirty="0" smtClean="0"/>
          </a:p>
        </p:txBody>
      </p:sp>
      <p:sp>
        <p:nvSpPr>
          <p:cNvPr id="8" name="Espace réservé du pied de page 7"/>
          <p:cNvSpPr>
            <a:spLocks noGrp="1"/>
          </p:cNvSpPr>
          <p:nvPr>
            <p:ph type="ftr" sz="quarter" idx="10"/>
          </p:nvPr>
        </p:nvSpPr>
        <p:spPr>
          <a:xfrm>
            <a:off x="468313" y="6273800"/>
            <a:ext cx="8351837" cy="323850"/>
          </a:xfrm>
        </p:spPr>
        <p:txBody>
          <a:bodyPr/>
          <a:lstStyle/>
          <a:p>
            <a:pPr algn="r">
              <a:defRPr/>
            </a:pPr>
            <a:r>
              <a:rPr lang="fr-FR" b="1" dirty="0" smtClean="0"/>
              <a:t>Pointe Noire                                                                                                                                                              </a:t>
            </a:r>
            <a:endParaRPr lang="fr-FR" b="1" dirty="0"/>
          </a:p>
        </p:txBody>
      </p:sp>
      <p:sp>
        <p:nvSpPr>
          <p:cNvPr id="9" name="ZoneTexte 8"/>
          <p:cNvSpPr txBox="1"/>
          <p:nvPr/>
        </p:nvSpPr>
        <p:spPr>
          <a:xfrm>
            <a:off x="683568" y="1700808"/>
            <a:ext cx="237566" cy="1200329"/>
          </a:xfrm>
          <a:prstGeom prst="rect">
            <a:avLst/>
          </a:prstGeom>
          <a:noFill/>
        </p:spPr>
        <p:txBody>
          <a:bodyPr wrap="none" rtlCol="0">
            <a:spAutoFit/>
          </a:bodyPr>
          <a:lstStyle/>
          <a:p>
            <a:r>
              <a:rPr lang="fr-FR" i="1" dirty="0" smtClean="0"/>
              <a:t> </a:t>
            </a:r>
            <a:endParaRPr lang="fr-FR" dirty="0" smtClean="0"/>
          </a:p>
          <a:p>
            <a:r>
              <a:rPr lang="fr-FR" i="1" dirty="0" smtClean="0"/>
              <a:t> </a:t>
            </a:r>
            <a:endParaRPr lang="fr-FR" dirty="0" smtClean="0"/>
          </a:p>
          <a:p>
            <a:endParaRPr lang="fr-FR" dirty="0" smtClean="0"/>
          </a:p>
          <a:p>
            <a:endParaRPr lang="fr-FR" dirty="0"/>
          </a:p>
        </p:txBody>
      </p:sp>
      <p:sp>
        <p:nvSpPr>
          <p:cNvPr id="10" name="ZoneTexte 9"/>
          <p:cNvSpPr txBox="1"/>
          <p:nvPr/>
        </p:nvSpPr>
        <p:spPr>
          <a:xfrm>
            <a:off x="1331640" y="1167135"/>
            <a:ext cx="6577955" cy="461665"/>
          </a:xfrm>
          <a:prstGeom prst="rect">
            <a:avLst/>
          </a:prstGeom>
          <a:noFill/>
        </p:spPr>
        <p:txBody>
          <a:bodyPr wrap="square" rtlCol="0">
            <a:spAutoFit/>
          </a:bodyPr>
          <a:lstStyle/>
          <a:p>
            <a:pPr algn="ctr"/>
            <a:r>
              <a:rPr lang="fr-FR" sz="2400" b="1" i="1" dirty="0" smtClean="0"/>
              <a:t>Groupe Afrique Pointe Noire - Congo  </a:t>
            </a:r>
          </a:p>
        </p:txBody>
      </p:sp>
      <p:sp>
        <p:nvSpPr>
          <p:cNvPr id="11" name="Rectangle 10"/>
          <p:cNvSpPr/>
          <p:nvPr/>
        </p:nvSpPr>
        <p:spPr>
          <a:xfrm>
            <a:off x="467544" y="1628800"/>
            <a:ext cx="8136904" cy="400110"/>
          </a:xfrm>
          <a:prstGeom prst="rect">
            <a:avLst/>
          </a:prstGeom>
        </p:spPr>
        <p:txBody>
          <a:bodyPr wrap="square">
            <a:spAutoFit/>
          </a:bodyPr>
          <a:lstStyle/>
          <a:p>
            <a:pPr algn="ctr"/>
            <a:r>
              <a:rPr lang="fr-FR" sz="2000" b="1" dirty="0" smtClean="0">
                <a:solidFill>
                  <a:srgbClr val="0070C0"/>
                </a:solidFill>
                <a:latin typeface="Arial" pitchFamily="34" charset="0"/>
              </a:rPr>
              <a:t>POTASSE DU KOUILOU</a:t>
            </a:r>
          </a:p>
        </p:txBody>
      </p:sp>
      <p:sp>
        <p:nvSpPr>
          <p:cNvPr id="12" name="Espace réservé de la date 11"/>
          <p:cNvSpPr>
            <a:spLocks noGrp="1"/>
          </p:cNvSpPr>
          <p:nvPr>
            <p:ph type="dt" sz="half" idx="10"/>
          </p:nvPr>
        </p:nvSpPr>
        <p:spPr/>
        <p:txBody>
          <a:bodyPr/>
          <a:lstStyle/>
          <a:p>
            <a:r>
              <a:rPr lang="fr-FR" smtClean="0"/>
              <a:t>30/11/2013</a:t>
            </a:r>
            <a:endParaRPr lang="fr-FR"/>
          </a:p>
        </p:txBody>
      </p:sp>
      <p:pic>
        <p:nvPicPr>
          <p:cNvPr id="13" name="Image 12" descr="DSCF2782.JPG"/>
          <p:cNvPicPr>
            <a:picLocks noChangeAspect="1"/>
          </p:cNvPicPr>
          <p:nvPr/>
        </p:nvPicPr>
        <p:blipFill>
          <a:blip r:embed="rId5" cstate="print"/>
          <a:stretch>
            <a:fillRect/>
          </a:stretch>
        </p:blipFill>
        <p:spPr>
          <a:xfrm>
            <a:off x="4968552" y="2736304"/>
            <a:ext cx="3419872" cy="2564904"/>
          </a:xfrm>
          <a:prstGeom prst="rect">
            <a:avLst/>
          </a:prstGeom>
        </p:spPr>
      </p:pic>
      <p:pic>
        <p:nvPicPr>
          <p:cNvPr id="14" name="Image 13" descr="DSCF2781.JPG"/>
          <p:cNvPicPr>
            <a:picLocks noChangeAspect="1"/>
          </p:cNvPicPr>
          <p:nvPr/>
        </p:nvPicPr>
        <p:blipFill>
          <a:blip r:embed="rId6" cstate="print"/>
          <a:stretch>
            <a:fillRect/>
          </a:stretch>
        </p:blipFill>
        <p:spPr>
          <a:xfrm>
            <a:off x="827584" y="2754306"/>
            <a:ext cx="3491880" cy="261891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449</Words>
  <Application>Microsoft Office PowerPoint</Application>
  <PresentationFormat>Affichage à l'écran (4:3)</PresentationFormat>
  <Paragraphs>177</Paragraphs>
  <Slides>15</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Mongolian Baiti</vt:lpstr>
      <vt:lpstr>Times New Roman</vt:lpstr>
      <vt:lpstr>Thème Office</vt:lpstr>
      <vt:lpstr> Forum Responsabilité Sociétale en Afrique    </vt:lpstr>
      <vt:lpstr> Forum Responsabilité Sociétale en Afrique    </vt:lpstr>
      <vt:lpstr>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lpstr> Forum Responsabilité Sociétale en Afrique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Responsabilité Sociétale en Afrique     La formation qualifiante d’opérateur</dc:title>
  <dc:creator>Gaillard JLA</dc:creator>
  <cp:lastModifiedBy>Jean louis Gaillard</cp:lastModifiedBy>
  <cp:revision>15</cp:revision>
  <dcterms:created xsi:type="dcterms:W3CDTF">2013-06-12T09:27:08Z</dcterms:created>
  <dcterms:modified xsi:type="dcterms:W3CDTF">2014-03-04T09:03:50Z</dcterms:modified>
</cp:coreProperties>
</file>